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255" r:id="rId3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ngsoft" initials="" lastIdx="1" clrIdx="0"/>
  <p:cmAuthor id="7" name="1206988966@qq.com" initials="1" lastIdx="1" clrIdx="2"/>
  <p:cmAuthor id="1" name="幸全" initials="幸全" lastIdx="1" clrIdx="0"/>
  <p:cmAuthor id="8" name="姜伟光" initials="姜" lastIdx="1" clrIdx="0"/>
  <p:cmAuthor id="2" name="作者" initials="A" lastIdx="0" clrIdx="1"/>
  <p:cmAuthor id="3" name="玲玲" initials="玲玲" lastIdx="1" clrIdx="2"/>
  <p:cmAuthor id="10" name="S" initials="S" lastIdx="1" clrIdx="9"/>
  <p:cmAuthor id="4" name="刘 艺达" initials="刘" lastIdx="2" clrIdx="2"/>
  <p:cmAuthor id="5" name="朱忠良" initials="朱" lastIdx="2" clrIdx="0"/>
  <p:cmAuthor id="6" name="Xue Yanmin" initials="X" lastIdx="3" clrIdx="0"/>
  <p:cmAuthor id="9" name="ming qiu" initials="m" lastIdx="17" clrIdx="1"/>
  <p:cmAuthor id="11" name="86186" initials="8" lastIdx="1" clrIdx="8"/>
  <p:cmAuthor id="13" name="Arrow" initials="A" lastIdx="1" clrIdx="10"/>
  <p:cmAuthor id="14" name="林文宇" initials="林" lastIdx="1" clrIdx="12"/>
  <p:cmAuthor id="15" name="caijunfeng" initials="c" lastIdx="1" clrIdx="14"/>
  <p:cmAuthor id="17" name="zzp" initials="z" lastIdx="1" clrIdx="16"/>
  <p:cmAuthor id="76" name="openUser" initials="Y" lastIdx="2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9EDF"/>
    <a:srgbClr val="E6E6E6"/>
    <a:srgbClr val="454545"/>
    <a:srgbClr val="DE003B"/>
    <a:srgbClr val="D71043"/>
    <a:srgbClr val="838081"/>
    <a:srgbClr val="4A484A"/>
    <a:srgbClr val="81818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778" y="67"/>
      </p:cViewPr>
      <p:guideLst>
        <p:guide orient="horz" pos="2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4.xml"/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C1E94-6D75-4A4E-8B12-9C08987F0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E016-A9DD-4F1C-BEEB-850237F2AD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70160"/>
          </a:xfrm>
          <a:prstGeom prst="rect">
            <a:avLst/>
          </a:prstGeom>
          <a:solidFill>
            <a:srgbClr val="4A4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1" b="8235"/>
          <a:stretch>
            <a:fillRect/>
          </a:stretch>
        </p:blipFill>
        <p:spPr>
          <a:xfrm>
            <a:off x="6589395" y="1169035"/>
            <a:ext cx="5602605" cy="5688965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48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 descr="总结封面-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935" y="476885"/>
            <a:ext cx="1968500" cy="199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pPr fontAlgn="auto"/>
            <a:fld id="{D1D6343D-7C52-427C-8A2D-D818F65DABA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pPr fontAlgn="auto"/>
            <a:fld id="{9DA6F7BD-3448-4924-B640-F2CA3FD100C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70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6666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84455" y="474980"/>
            <a:ext cx="12023725" cy="629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1" b="8235"/>
          <a:stretch>
            <a:fillRect/>
          </a:stretch>
        </p:blipFill>
        <p:spPr>
          <a:xfrm>
            <a:off x="8274685" y="2877185"/>
            <a:ext cx="3833495" cy="3896995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83820" y="474345"/>
            <a:ext cx="12024360" cy="629983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3" name="图片 2" descr="总结封面-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0450" y="154305"/>
            <a:ext cx="1968500" cy="199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70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6666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4456" y="724277"/>
            <a:ext cx="12023725" cy="6049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1" b="8235"/>
          <a:stretch>
            <a:fillRect/>
          </a:stretch>
        </p:blipFill>
        <p:spPr>
          <a:xfrm>
            <a:off x="8274685" y="2877185"/>
            <a:ext cx="3833495" cy="3896995"/>
          </a:xfrm>
          <a:prstGeom prst="rect">
            <a:avLst/>
          </a:prstGeom>
        </p:spPr>
      </p:pic>
      <p:pic>
        <p:nvPicPr>
          <p:cNvPr id="3" name="图片 2" descr="总结封面-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950451" y="154306"/>
            <a:ext cx="1968500" cy="199391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83820" y="724277"/>
            <a:ext cx="12024360" cy="6049903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70160"/>
          </a:xfrm>
          <a:prstGeom prst="rect">
            <a:avLst/>
          </a:prstGeom>
          <a:solidFill>
            <a:srgbClr val="4A4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1" b="8235"/>
          <a:stretch>
            <a:fillRect/>
          </a:stretch>
        </p:blipFill>
        <p:spPr>
          <a:xfrm>
            <a:off x="6589395" y="1169035"/>
            <a:ext cx="5602605" cy="5688965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48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 userDrawn="1"/>
        </p:nvSpPr>
        <p:spPr>
          <a:xfrm>
            <a:off x="923925" y="6096635"/>
            <a:ext cx="62045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>
                <a:solidFill>
                  <a:schemeClr val="bg1">
                    <a:lumMod val="75000"/>
                  </a:schemeClr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rPr>
              <a:t>箭牌家居集团股份有限公司                                            全国服务热线：86-400-8301831</a:t>
            </a:r>
            <a:endParaRPr lang="zh-CN" altLang="en-US" sz="800">
              <a:solidFill>
                <a:schemeClr val="bg1">
                  <a:lumMod val="75000"/>
                </a:schemeClr>
              </a:solidFill>
              <a:latin typeface="方正兰亭黑_GBK" panose="02000000000000000000" charset="-122"/>
              <a:ea typeface="方正兰亭黑_GBK" panose="02000000000000000000" charset="-122"/>
              <a:cs typeface="方正兰亭黑_GBK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chemeClr val="bg1">
                    <a:lumMod val="75000"/>
                  </a:schemeClr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rPr>
              <a:t>联系地址：佛山市禅城区科洋路20号箭牌大厦              官方网址：https://www.arrowgroup.com.cn/</a:t>
            </a:r>
            <a:endParaRPr lang="zh-CN" altLang="en-US" sz="800">
              <a:solidFill>
                <a:schemeClr val="bg1">
                  <a:lumMod val="75000"/>
                </a:schemeClr>
              </a:solidFill>
              <a:latin typeface="方正兰亭黑_GBK" panose="02000000000000000000" charset="-122"/>
              <a:ea typeface="方正兰亭黑_GBK" panose="02000000000000000000" charset="-122"/>
              <a:cs typeface="方正兰亭黑_GBK" panose="02000000000000000000" charset="-122"/>
            </a:endParaRPr>
          </a:p>
        </p:txBody>
      </p:sp>
      <p:pic>
        <p:nvPicPr>
          <p:cNvPr id="5" name="图片 4" descr="总结封面-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935" y="476885"/>
            <a:ext cx="1968500" cy="199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4" b="7773"/>
          <a:stretch>
            <a:fillRect/>
          </a:stretch>
        </p:blipFill>
        <p:spPr>
          <a:xfrm>
            <a:off x="6590030" y="1162050"/>
            <a:ext cx="5601970" cy="569595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总结封面-17-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115" y="450850"/>
            <a:ext cx="1990725" cy="201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1" b="9778"/>
          <a:stretch>
            <a:fillRect/>
          </a:stretch>
        </p:blipFill>
        <p:spPr>
          <a:xfrm>
            <a:off x="8532495" y="3119120"/>
            <a:ext cx="3659505" cy="373888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0"/>
            <a:ext cx="12192000" cy="377190"/>
          </a:xfrm>
          <a:prstGeom prst="rect">
            <a:avLst/>
          </a:prstGeom>
          <a:solidFill>
            <a:srgbClr val="DE0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总结封面-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4100" y="92710"/>
            <a:ext cx="2027555" cy="2051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4" b="7773"/>
          <a:stretch>
            <a:fillRect/>
          </a:stretch>
        </p:blipFill>
        <p:spPr>
          <a:xfrm>
            <a:off x="6590030" y="1162050"/>
            <a:ext cx="5601970" cy="569595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923925" y="6096635"/>
            <a:ext cx="62045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rPr>
              <a:t>箭牌家居集团股份有限公司                                            全国服务热线：86-400-8301831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方正兰亭黑_GBK" panose="02000000000000000000" charset="-122"/>
              <a:ea typeface="方正兰亭黑_GBK" panose="02000000000000000000" charset="-122"/>
              <a:cs typeface="方正兰亭黑_GBK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rPr>
              <a:t>联系地址：佛山市禅城区科洋路20号箭牌大厦              官方网址：https://www.arrowgroup.com.cn/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方正兰亭黑_GBK" panose="02000000000000000000" charset="-122"/>
              <a:ea typeface="方正兰亭黑_GBK" panose="02000000000000000000" charset="-122"/>
              <a:cs typeface="方正兰亭黑_GBK" panose="02000000000000000000" charset="-122"/>
            </a:endParaRPr>
          </a:p>
        </p:txBody>
      </p:sp>
      <p:pic>
        <p:nvPicPr>
          <p:cNvPr id="2" name="图片 1" descr="总结封面-17-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115" y="450850"/>
            <a:ext cx="1990725" cy="201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箭牌多项业务单元名称组合_画板 1 副本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6241" y="71121"/>
            <a:ext cx="4076700" cy="54948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343D-7C52-427C-8A2D-D818F65DAB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6F7BD-3448-4924-B640-F2CA3FD100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23610" y="836930"/>
            <a:ext cx="6095365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rgbClr val="3232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Item Code: AG4127MB</a:t>
            </a:r>
            <a:endParaRPr lang="en-US" altLang="zh-CN" sz="1600" dirty="0">
              <a:solidFill>
                <a:srgbClr val="323232"/>
              </a:solidFill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rgbClr val="3232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Finish : Matt Black</a:t>
            </a:r>
            <a:endParaRPr lang="en-US" altLang="zh-CN" sz="1600" dirty="0">
              <a:solidFill>
                <a:srgbClr val="323232"/>
              </a:solidFill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rgbClr val="3232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Material: Zinc Alloy Body + Zinc Handle</a:t>
            </a:r>
            <a:endParaRPr lang="en-US" altLang="zh-CN" sz="1600" dirty="0">
              <a:solidFill>
                <a:srgbClr val="323232"/>
              </a:solidFill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rgbClr val="3232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Flow Rate:     L/min</a:t>
            </a:r>
            <a:endParaRPr lang="en-US" altLang="zh-CN" sz="1600" dirty="0">
              <a:solidFill>
                <a:srgbClr val="323232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rgbClr val="3232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Water Pressure: 0.05Mpa-0.60Mpa</a:t>
            </a:r>
            <a:endParaRPr lang="en-US" altLang="zh-CN" sz="1600" dirty="0">
              <a:solidFill>
                <a:srgbClr val="323232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rgbClr val="3232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High-quality Aerator</a:t>
            </a:r>
            <a:endParaRPr lang="en-US" altLang="zh-CN" sz="1600" dirty="0">
              <a:solidFill>
                <a:srgbClr val="323232"/>
              </a:solidFill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rgbClr val="3232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35mm Ceramic Cartridge</a:t>
            </a:r>
            <a:endParaRPr lang="en-US" altLang="zh-CN" sz="1600" dirty="0">
              <a:solidFill>
                <a:srgbClr val="323232"/>
              </a:solidFill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rgbClr val="3232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G1/2 Inlet Thread</a:t>
            </a:r>
            <a:endParaRPr lang="en-US" altLang="zh-CN" sz="1600" dirty="0">
              <a:solidFill>
                <a:srgbClr val="323232"/>
              </a:solidFill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rgbClr val="3232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Stainless-steel Water Supply Hoses x2 (L600mm)</a:t>
            </a:r>
            <a:endParaRPr lang="en-US" altLang="zh-CN" sz="1600" dirty="0">
              <a:solidFill>
                <a:srgbClr val="323232"/>
              </a:solidFill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rgbClr val="3232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Pop-up Waste is not including</a:t>
            </a:r>
            <a:endParaRPr lang="en-US" altLang="zh-CN" sz="1600" dirty="0">
              <a:solidFill>
                <a:srgbClr val="323232"/>
              </a:solidFill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1600" dirty="0">
              <a:solidFill>
                <a:srgbClr val="323232"/>
              </a:solidFill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rgbClr val="3232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Single Handle controls on/off activation and </a:t>
            </a:r>
            <a:endParaRPr lang="en-US" altLang="zh-CN" sz="1600" dirty="0">
              <a:solidFill>
                <a:srgbClr val="323232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rgbClr val="3232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temperature adjustment (Hot &amp; Cold)</a:t>
            </a:r>
            <a:endParaRPr lang="en-US" altLang="zh-CN" sz="1600" dirty="0">
              <a:solidFill>
                <a:srgbClr val="323232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rgbClr val="3232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Installation Type: Deck-mounted</a:t>
            </a:r>
            <a:endParaRPr lang="en-US" altLang="zh-CN" sz="1600" dirty="0">
              <a:solidFill>
                <a:srgbClr val="323232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zh-CN" sz="1600" dirty="0">
              <a:solidFill>
                <a:srgbClr val="323232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ClrTx/>
              <a:buSzTx/>
              <a:buNone/>
            </a:pPr>
            <a:r>
              <a:rPr lang="en-US" altLang="zh-CN" sz="1600" dirty="0">
                <a:solidFill>
                  <a:srgbClr val="3232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Inner Box Size : /  kg</a:t>
            </a:r>
            <a:endParaRPr lang="en-US" altLang="zh-CN" sz="1600" dirty="0">
              <a:solidFill>
                <a:srgbClr val="323232"/>
              </a:solidFill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algn="l" eaLnBrk="1" hangingPunct="1">
              <a:spcBef>
                <a:spcPct val="20000"/>
              </a:spcBef>
              <a:buClrTx/>
              <a:buSzTx/>
              <a:buNone/>
            </a:pPr>
            <a:r>
              <a:rPr lang="en-US" altLang="zh-CN" sz="1600" dirty="0">
                <a:solidFill>
                  <a:srgbClr val="3232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Carton Size: </a:t>
            </a:r>
            <a:r>
              <a:rPr lang="en-US" altLang="zh-CN" sz="1600" dirty="0">
                <a:solidFill>
                  <a:srgbClr val="3232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(10Boxes/Carton)</a:t>
            </a:r>
            <a:endParaRPr lang="en-US" altLang="zh-CN" sz="1600" dirty="0">
              <a:solidFill>
                <a:srgbClr val="323232"/>
              </a:solidFill>
              <a:highlight>
                <a:srgbClr val="FFFF00"/>
              </a:highlight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algn="l" eaLnBrk="1" hangingPunct="1">
              <a:spcBef>
                <a:spcPct val="20000"/>
              </a:spcBef>
              <a:buClrTx/>
              <a:buSzTx/>
              <a:buNone/>
            </a:pPr>
            <a:r>
              <a:rPr lang="en-US" altLang="zh-CN" sz="1600" dirty="0">
                <a:solidFill>
                  <a:srgbClr val="3232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Gross weight:     kg</a:t>
            </a:r>
            <a:endParaRPr lang="en-US" altLang="zh-CN" sz="1600" dirty="0">
              <a:solidFill>
                <a:srgbClr val="323232"/>
              </a:solidFill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zh-CN" sz="1600" b="1" dirty="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7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99695" y="70485"/>
            <a:ext cx="4649470" cy="48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Faucet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" name="Rectangle 28"/>
          <p:cNvSpPr/>
          <p:nvPr>
            <p:custDataLst>
              <p:tags r:id="rId3"/>
            </p:custDataLst>
          </p:nvPr>
        </p:nvSpPr>
        <p:spPr>
          <a:xfrm>
            <a:off x="6023610" y="477520"/>
            <a:ext cx="5022215" cy="49085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l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Specification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" y="2421255"/>
            <a:ext cx="4731385" cy="4097020"/>
          </a:xfrm>
          <a:prstGeom prst="rect">
            <a:avLst/>
          </a:prstGeom>
        </p:spPr>
      </p:pic>
      <p:pic>
        <p:nvPicPr>
          <p:cNvPr id="5" name="图片 4" descr="AG4127MB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705" y="836930"/>
            <a:ext cx="1424305" cy="15386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PP_MARK_KEY" val="7576f8e8-616c-47c4-b0bd-4b9aedfbb6ef"/>
  <p:tag name="COMMONDATA" val="eyJoZGlkIjoiYmI5ZmQzYmE2ZTBkMTFlNGVhYTk4NjhlZmIxZjVkZmUifQ=="/>
  <p:tag name="commondata" val="eyJoZGlkIjoiNGQzYTBhYTM4ODQ2MTQ1Njc1OWQxMTA5ZDEyM2ZiNTc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WPS 演示</Application>
  <PresentationFormat>宽屏</PresentationFormat>
  <Paragraphs>24</Paragraphs>
  <Slides>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方正兰亭黑_GBK</vt:lpstr>
      <vt:lpstr>黑体</vt:lpstr>
      <vt:lpstr>等线</vt:lpstr>
      <vt:lpstr>Arial Unicode MS</vt:lpstr>
      <vt:lpstr>等线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clay</dc:creator>
  <cp:lastModifiedBy>蒙蒙婷</cp:lastModifiedBy>
  <cp:revision>260</cp:revision>
  <dcterms:created xsi:type="dcterms:W3CDTF">2021-06-30T03:36:00Z</dcterms:created>
  <dcterms:modified xsi:type="dcterms:W3CDTF">2025-01-05T03:09:07Z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84F3DC20767E463A8ED3F27ED1949B32_13</vt:lpwstr>
  </property>
</Properties>
</file>